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47" r:id="rId3"/>
    <p:sldId id="348" r:id="rId4"/>
    <p:sldId id="341" r:id="rId5"/>
    <p:sldId id="343" r:id="rId6"/>
    <p:sldId id="345" r:id="rId7"/>
    <p:sldId id="342" r:id="rId8"/>
    <p:sldId id="34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327" y="-1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35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2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64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2" descr="C:\Users\William\Documents\Getz book prop\crowd management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7863"/>
            <a:ext cx="945402" cy="14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6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A9652A-57FE-403C-A950-6ED1ADFD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7B3E348-8554-4FEE-A40B-B40362ACC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E09AC-2414-44F3-82F3-9470B7461F3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0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4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37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3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3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54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9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17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98CA-C078-461A-BD27-E8EE9376CDF0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01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527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98CA-C078-461A-BD27-E8EE9376CDF0}" type="datetimeFigureOut">
              <a:rPr lang="en-AU" smtClean="0"/>
              <a:t>30/04/2021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5B81-EE26-43D3-A883-53A0A91DBD81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1">
            <a:extLst>
              <a:ext uri="{FF2B5EF4-FFF2-40B4-BE49-F238E27FC236}">
                <a16:creationId xmlns="" xmlns:a16="http://schemas.microsoft.com/office/drawing/2014/main" id="{7C223C75-6230-485D-9947-97362A9041B7}"/>
              </a:ext>
            </a:extLst>
          </p:cNvPr>
          <p:cNvSpPr txBox="1">
            <a:spLocks/>
          </p:cNvSpPr>
          <p:nvPr userDrawn="1"/>
        </p:nvSpPr>
        <p:spPr>
          <a:xfrm>
            <a:off x="675999" y="6311239"/>
            <a:ext cx="7928449" cy="448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Crowd Management: Risk, security and health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Goodfellow Publishers. All rights reserved 2021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3B7BEE2-6AD3-46D8-80B8-182FD2E60B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" y="6174113"/>
            <a:ext cx="607908" cy="58534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76F4EF9-E454-4D57-8498-993C5577F2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01" y="6174113"/>
            <a:ext cx="607908" cy="5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AU" b="1" i="0" u="none" strike="noStrike" baseline="0" dirty="0" smtClean="0">
                <a:solidFill>
                  <a:srgbClr val="632423"/>
                </a:solidFill>
                <a:latin typeface="Cambria"/>
              </a:rPr>
              <a:t>Cpt 2 Decision making </a:t>
            </a:r>
            <a:br>
              <a:rPr lang="en-AU" b="1" i="0" u="none" strike="noStrike" baseline="0" dirty="0" smtClean="0">
                <a:solidFill>
                  <a:srgbClr val="632423"/>
                </a:solidFill>
                <a:latin typeface="Cambria"/>
              </a:rPr>
            </a:br>
            <a:r>
              <a:rPr lang="en-AU" b="1" i="0" u="none" strike="noStrike" baseline="0" dirty="0" smtClean="0">
                <a:solidFill>
                  <a:srgbClr val="632423"/>
                </a:solidFill>
                <a:latin typeface="Cambria"/>
              </a:rPr>
              <a:t>on the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03" y="1700808"/>
            <a:ext cx="8229600" cy="4525963"/>
          </a:xfrm>
        </p:spPr>
        <p:txBody>
          <a:bodyPr>
            <a:normAutofit/>
          </a:bodyPr>
          <a:lstStyle/>
          <a:p>
            <a:pPr lvl="2"/>
            <a:r>
              <a:rPr lang="en-AU" dirty="0" smtClean="0"/>
              <a:t>Decision </a:t>
            </a:r>
            <a:r>
              <a:rPr lang="en-AU" dirty="0"/>
              <a:t>making under stress, </a:t>
            </a:r>
            <a:r>
              <a:rPr lang="en-AU" dirty="0" smtClean="0"/>
              <a:t>in complex situations </a:t>
            </a:r>
            <a:r>
              <a:rPr lang="en-AU" dirty="0"/>
              <a:t>with time </a:t>
            </a:r>
            <a:r>
              <a:rPr lang="en-AU" dirty="0" smtClean="0"/>
              <a:t>constraints.</a:t>
            </a:r>
          </a:p>
          <a:p>
            <a:pPr lvl="2"/>
            <a:r>
              <a:rPr lang="en-AU" dirty="0"/>
              <a:t>The time taken </a:t>
            </a:r>
            <a:r>
              <a:rPr lang="en-AU" dirty="0" smtClean="0"/>
              <a:t>to make a decision and act on it can </a:t>
            </a:r>
            <a:r>
              <a:rPr lang="en-AU" dirty="0"/>
              <a:t>increase both the likelihood and consequence of the risk.  </a:t>
            </a:r>
            <a:r>
              <a:rPr lang="en-AU" i="1" dirty="0"/>
              <a:t>Not making a decision and inaction may make the situation far </a:t>
            </a:r>
            <a:r>
              <a:rPr lang="en-AU" i="1" dirty="0" smtClean="0"/>
              <a:t>worse.</a:t>
            </a:r>
          </a:p>
          <a:p>
            <a:pPr lvl="2"/>
            <a:r>
              <a:rPr lang="en-AU" dirty="0" smtClean="0"/>
              <a:t>Characteristics </a:t>
            </a:r>
            <a:r>
              <a:rPr lang="en-AU" dirty="0" smtClean="0"/>
              <a:t>of incidents in </a:t>
            </a:r>
            <a:r>
              <a:rPr lang="en-AU" dirty="0" smtClean="0"/>
              <a:t>crowds:</a:t>
            </a:r>
          </a:p>
          <a:p>
            <a:pPr lvl="3"/>
            <a:r>
              <a:rPr lang="en-AU" dirty="0" smtClean="0"/>
              <a:t>complex </a:t>
            </a:r>
          </a:p>
          <a:p>
            <a:pPr lvl="3"/>
            <a:r>
              <a:rPr lang="en-AU" dirty="0" smtClean="0"/>
              <a:t>time </a:t>
            </a:r>
            <a:r>
              <a:rPr lang="en-AU" dirty="0"/>
              <a:t>is </a:t>
            </a:r>
            <a:r>
              <a:rPr lang="en-AU" dirty="0" smtClean="0"/>
              <a:t>important </a:t>
            </a:r>
          </a:p>
          <a:p>
            <a:pPr lvl="3"/>
            <a:r>
              <a:rPr lang="en-AU" dirty="0" smtClean="0"/>
              <a:t>information </a:t>
            </a:r>
            <a:r>
              <a:rPr lang="en-AU" dirty="0"/>
              <a:t>is limited </a:t>
            </a:r>
            <a:endParaRPr lang="en-AU" dirty="0" smtClean="0"/>
          </a:p>
          <a:p>
            <a:pPr lvl="3"/>
            <a:r>
              <a:rPr lang="en-AU" dirty="0" smtClean="0"/>
              <a:t>potential </a:t>
            </a:r>
            <a:r>
              <a:rPr lang="en-AU" dirty="0"/>
              <a:t>for chaos</a:t>
            </a:r>
            <a:endParaRPr lang="en-AU" b="1" i="1" u="none" strike="noStrike" baseline="0" dirty="0" smtClean="0">
              <a:solidFill>
                <a:srgbClr val="4F81BD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07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Tools and techniques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dirty="0" smtClean="0"/>
              <a:t>Heuristics and the checklist</a:t>
            </a:r>
          </a:p>
          <a:p>
            <a:r>
              <a:rPr lang="en-AU" sz="2800" dirty="0" smtClean="0"/>
              <a:t>Situational Awareness</a:t>
            </a:r>
          </a:p>
          <a:p>
            <a:r>
              <a:rPr lang="en-AU" sz="2800" dirty="0" smtClean="0"/>
              <a:t>Spontaneous volunteers</a:t>
            </a:r>
          </a:p>
          <a:p>
            <a:r>
              <a:rPr lang="en-AU" sz="2800" dirty="0" smtClean="0"/>
              <a:t>Appropriate Response</a:t>
            </a:r>
          </a:p>
          <a:p>
            <a:r>
              <a:rPr lang="en-AU" sz="2800" dirty="0" smtClean="0"/>
              <a:t>Proportionality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365104"/>
            <a:ext cx="8701087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217984" cy="464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Indiana State Fair stage collapse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4149080"/>
            <a:ext cx="4415568" cy="92333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There is a </a:t>
            </a:r>
            <a:r>
              <a:rPr lang="en-AU" dirty="0" err="1" smtClean="0">
                <a:solidFill>
                  <a:schemeClr val="bg1"/>
                </a:solidFill>
              </a:rPr>
              <a:t>Youtube</a:t>
            </a:r>
            <a:r>
              <a:rPr lang="en-AU" dirty="0" smtClean="0">
                <a:solidFill>
                  <a:schemeClr val="bg1"/>
                </a:solidFill>
              </a:rPr>
              <a:t> of this disaster.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 Examine this and look for the actions of the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spontaneous volunteers.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Limited information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Local optimisation</a:t>
            </a:r>
          </a:p>
          <a:p>
            <a:r>
              <a:rPr lang="en-AU" dirty="0" smtClean="0"/>
              <a:t>Making the best decision with limited information</a:t>
            </a:r>
          </a:p>
          <a:p>
            <a:r>
              <a:rPr lang="en-AU" dirty="0" smtClean="0"/>
              <a:t>Time is not on your side</a:t>
            </a:r>
          </a:p>
          <a:p>
            <a:r>
              <a:rPr lang="en-AU" dirty="0" smtClean="0"/>
              <a:t>OODA Loop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56075"/>
            <a:ext cx="5943600" cy="2701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1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Trigger Points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i="1" dirty="0" smtClean="0"/>
              <a:t>“used </a:t>
            </a:r>
            <a:r>
              <a:rPr lang="en-AU" i="1" dirty="0"/>
              <a:t>to identify when escalation of management plans is required at a crowded place. Triggers may occur in response to common pre-defined occurrences – e.g. the end of an event or a band’s set list – or in response to emerging hazards and threats, e.g. flow stoppages. Triggers may have different thresholds depending on the type of event and crowd present.</a:t>
            </a:r>
            <a:endParaRPr lang="en-AU" dirty="0"/>
          </a:p>
          <a:p>
            <a:pPr marL="0" indent="0">
              <a:buNone/>
            </a:pPr>
            <a:r>
              <a:rPr lang="en-AU" i="1" dirty="0"/>
              <a:t>Trigger points for escalation of responses related to crowd </a:t>
            </a:r>
            <a:endParaRPr lang="en-AU" i="1" dirty="0" smtClean="0"/>
          </a:p>
          <a:p>
            <a:pPr marL="0" indent="0">
              <a:buNone/>
            </a:pPr>
            <a:r>
              <a:rPr lang="en-AU" i="1" dirty="0" smtClean="0"/>
              <a:t>considerations </a:t>
            </a:r>
            <a:r>
              <a:rPr lang="en-AU" i="1" dirty="0"/>
              <a:t>may include a change of these </a:t>
            </a:r>
            <a:r>
              <a:rPr lang="en-AU" b="1" i="1" dirty="0"/>
              <a:t>factors:</a:t>
            </a:r>
            <a:endParaRPr lang="en-AU" b="1" dirty="0"/>
          </a:p>
          <a:p>
            <a:pPr lvl="0"/>
            <a:r>
              <a:rPr lang="en-AU" i="1" dirty="0"/>
              <a:t>density</a:t>
            </a:r>
            <a:endParaRPr lang="en-AU" dirty="0"/>
          </a:p>
          <a:p>
            <a:pPr lvl="0"/>
            <a:r>
              <a:rPr lang="en-AU" i="1" dirty="0"/>
              <a:t>change of mood, including significant increase in humidity</a:t>
            </a:r>
            <a:endParaRPr lang="en-AU" dirty="0"/>
          </a:p>
          <a:p>
            <a:pPr lvl="0"/>
            <a:r>
              <a:rPr lang="en-AU" i="1" dirty="0"/>
              <a:t>flow stoppage</a:t>
            </a:r>
            <a:endParaRPr lang="en-AU" dirty="0"/>
          </a:p>
          <a:p>
            <a:pPr lvl="0"/>
            <a:r>
              <a:rPr lang="en-AU" i="1" dirty="0"/>
              <a:t>alcohol and intoxication, </a:t>
            </a:r>
            <a:endParaRPr lang="en-AU" dirty="0"/>
          </a:p>
          <a:p>
            <a:pPr lvl="0"/>
            <a:r>
              <a:rPr lang="en-AU" i="1" dirty="0"/>
              <a:t>end of the event, or half-time</a:t>
            </a:r>
            <a:endParaRPr lang="en-AU" dirty="0"/>
          </a:p>
          <a:p>
            <a:pPr lvl="0"/>
            <a:r>
              <a:rPr lang="en-AU" i="1" dirty="0" err="1"/>
              <a:t>setlists</a:t>
            </a:r>
            <a:r>
              <a:rPr lang="en-AU" i="1" dirty="0"/>
              <a:t>, e.g. when stages close.</a:t>
            </a:r>
            <a:endParaRPr lang="en-AU" dirty="0"/>
          </a:p>
          <a:p>
            <a:r>
              <a:rPr lang="en-AU" i="1" dirty="0"/>
              <a:t>As well as density and flow rates, crowd mood is an indicator of possible problems. All these issues should be considered when there is great stress on the crowd</a:t>
            </a:r>
            <a:r>
              <a:rPr lang="en-AU" i="1" dirty="0" smtClean="0"/>
              <a:t>.”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Safe and Healthy Crowded Places AIDR</a:t>
            </a:r>
            <a:r>
              <a:rPr lang="en-AU" dirty="0" smtClean="0"/>
              <a:t>. </a:t>
            </a:r>
            <a:endParaRPr lang="en-AU" dirty="0"/>
          </a:p>
          <a:p>
            <a:endParaRPr lang="en-AU" dirty="0"/>
          </a:p>
        </p:txBody>
      </p:sp>
      <p:pic>
        <p:nvPicPr>
          <p:cNvPr id="1026" name="Picture 2" descr="C:\Users\William\Documents\Crowded Places Handbook\cover SHC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80928"/>
            <a:ext cx="1612662" cy="22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895678" cy="759619"/>
          </a:xfrm>
        </p:spPr>
        <p:txBody>
          <a:bodyPr>
            <a:normAutofit/>
          </a:bodyPr>
          <a:lstStyle/>
          <a:p>
            <a:r>
              <a:rPr lang="en-AU" sz="3600" dirty="0" smtClean="0"/>
              <a:t>Falls Music </a:t>
            </a:r>
            <a:r>
              <a:rPr lang="en-AU" sz="3600" dirty="0" smtClean="0"/>
              <a:t>Festival : end of set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5AE54-7685-4833-86C0-DEA26D224DFA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24744"/>
            <a:ext cx="85725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4149080"/>
            <a:ext cx="4879669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Looking at the trigger points in the previous slide,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which ones apply to this disaster?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Trigger for Storms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13419" r="8642" b="2370"/>
          <a:stretch/>
        </p:blipFill>
        <p:spPr bwMode="auto">
          <a:xfrm>
            <a:off x="1619672" y="1619250"/>
            <a:ext cx="6023942" cy="4402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51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E09AC-2414-44F3-82F3-9470B7461F33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620270" cy="25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" y="2924944"/>
            <a:ext cx="4772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07" y="2924944"/>
            <a:ext cx="7778249" cy="154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72" y="4941168"/>
            <a:ext cx="6604088" cy="17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9912" y="4149080"/>
            <a:ext cx="4934492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Looking at the decision chart in the previous slide,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can this be applied to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36431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331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Cpt 2 Decision making  on the day</vt:lpstr>
      <vt:lpstr>Tools and techniques</vt:lpstr>
      <vt:lpstr>Indiana State Fair stage collapse</vt:lpstr>
      <vt:lpstr>Limited information</vt:lpstr>
      <vt:lpstr>Trigger Points</vt:lpstr>
      <vt:lpstr>Falls Music Festival : end of set</vt:lpstr>
      <vt:lpstr>Trigger for Storms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1 Management Framework</dc:title>
  <dc:creator>William</dc:creator>
  <cp:lastModifiedBy>William</cp:lastModifiedBy>
  <cp:revision>15</cp:revision>
  <dcterms:created xsi:type="dcterms:W3CDTF">2021-04-28T22:19:45Z</dcterms:created>
  <dcterms:modified xsi:type="dcterms:W3CDTF">2021-04-30T03:53:29Z</dcterms:modified>
</cp:coreProperties>
</file>